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0" r:id="rId2"/>
  </p:sldMasterIdLst>
  <p:notesMasterIdLst>
    <p:notesMasterId r:id="rId38"/>
  </p:notesMasterIdLst>
  <p:handoutMasterIdLst>
    <p:handoutMasterId r:id="rId39"/>
  </p:handoutMasterIdLst>
  <p:sldIdLst>
    <p:sldId id="256" r:id="rId3"/>
    <p:sldId id="257" r:id="rId4"/>
    <p:sldId id="258" r:id="rId5"/>
    <p:sldId id="274" r:id="rId6"/>
    <p:sldId id="275" r:id="rId7"/>
    <p:sldId id="260" r:id="rId8"/>
    <p:sldId id="271" r:id="rId9"/>
    <p:sldId id="259" r:id="rId10"/>
    <p:sldId id="272" r:id="rId11"/>
    <p:sldId id="273" r:id="rId12"/>
    <p:sldId id="261" r:id="rId13"/>
    <p:sldId id="277" r:id="rId14"/>
    <p:sldId id="265" r:id="rId15"/>
    <p:sldId id="276" r:id="rId16"/>
    <p:sldId id="278" r:id="rId17"/>
    <p:sldId id="264" r:id="rId18"/>
    <p:sldId id="280" r:id="rId19"/>
    <p:sldId id="279" r:id="rId20"/>
    <p:sldId id="282" r:id="rId21"/>
    <p:sldId id="281" r:id="rId22"/>
    <p:sldId id="283" r:id="rId23"/>
    <p:sldId id="284" r:id="rId24"/>
    <p:sldId id="262" r:id="rId25"/>
    <p:sldId id="285" r:id="rId26"/>
    <p:sldId id="286" r:id="rId27"/>
    <p:sldId id="266" r:id="rId28"/>
    <p:sldId id="288" r:id="rId29"/>
    <p:sldId id="267" r:id="rId30"/>
    <p:sldId id="289" r:id="rId31"/>
    <p:sldId id="291" r:id="rId32"/>
    <p:sldId id="268" r:id="rId33"/>
    <p:sldId id="292" r:id="rId34"/>
    <p:sldId id="269" r:id="rId35"/>
    <p:sldId id="293" r:id="rId36"/>
    <p:sldId id="27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508" autoAdjust="0"/>
  </p:normalViewPr>
  <p:slideViewPr>
    <p:cSldViewPr>
      <p:cViewPr>
        <p:scale>
          <a:sx n="100" d="100"/>
          <a:sy n="100" d="100"/>
        </p:scale>
        <p:origin x="-2672" y="-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59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66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F6F1548-A370-498C-A14B-E715C2319CD9}" type="datetimeFigureOut">
              <a:rPr lang="en-US" smtClean="0"/>
              <a:pPr/>
              <a:t>5/21/15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60" y="1844824"/>
            <a:ext cx="9144000" cy="2448272"/>
          </a:xfrm>
        </p:spPr>
        <p:txBody>
          <a:bodyPr>
            <a:noAutofit/>
          </a:bodyPr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10</a:t>
            </a:r>
            <a:r>
              <a:rPr lang="en-US" b="1" dirty="0" smtClean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Things</a:t>
            </a:r>
            <a:br>
              <a:rPr lang="en-US" b="1" dirty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</a:br>
            <a:r>
              <a:rPr lang="en-US" b="1" dirty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People Should Know </a:t>
            </a:r>
            <a:r>
              <a:rPr lang="en-US" b="1" dirty="0" smtClean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about </a:t>
            </a:r>
            <a:r>
              <a:rPr lang="en-US" b="1" dirty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/>
            </a:r>
            <a:br>
              <a:rPr lang="en-US" b="1" dirty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</a:br>
            <a:r>
              <a:rPr lang="en-US" b="1" dirty="0" smtClean="0">
                <a:solidFill>
                  <a:schemeClr val="tx1"/>
                </a:solidFill>
                <a:latin typeface="Arial Black"/>
                <a:ea typeface="Adobe Gothic Std B" pitchFamily="34" charset="-128"/>
                <a:cs typeface="Arial Black"/>
              </a:rPr>
              <a:t>Email Marketing in 2015</a:t>
            </a:r>
            <a:endParaRPr lang="en-US" dirty="0">
              <a:solidFill>
                <a:schemeClr val="tx1"/>
              </a:solidFill>
              <a:latin typeface="Arial Black"/>
              <a:cs typeface="Arial Blac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413" y="6237312"/>
            <a:ext cx="2137867" cy="719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2316333"/>
          </a:xfrm>
        </p:spPr>
        <p:txBody>
          <a:bodyPr>
            <a:normAutofit fontScale="90000"/>
          </a:bodyPr>
          <a:lstStyle/>
          <a:p>
            <a:r>
              <a:rPr lang="en-CA" sz="6000" dirty="0">
                <a:solidFill>
                  <a:schemeClr val="tx1"/>
                </a:solidFill>
              </a:rPr>
              <a:t>2. Using FREE Email Service </a:t>
            </a:r>
            <a:r>
              <a:rPr lang="en-CA" sz="6000" dirty="0" smtClean="0">
                <a:solidFill>
                  <a:schemeClr val="tx1"/>
                </a:solidFill>
              </a:rPr>
              <a:t>vs. </a:t>
            </a:r>
            <a:r>
              <a:rPr lang="en-CA" sz="6000" dirty="0">
                <a:solidFill>
                  <a:schemeClr val="tx1"/>
                </a:solidFill>
              </a:rPr>
              <a:t>Domain Name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4" name="Picture 3" descr="mail_logo_rgb_we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21088"/>
            <a:ext cx="3492318" cy="1440581"/>
          </a:xfrm>
          <a:prstGeom prst="rect">
            <a:avLst/>
          </a:prstGeom>
        </p:spPr>
      </p:pic>
      <p:pic>
        <p:nvPicPr>
          <p:cNvPr id="5" name="Picture 4" descr="yahoo-mai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49080"/>
            <a:ext cx="1406516" cy="1406516"/>
          </a:xfrm>
          <a:prstGeom prst="rect">
            <a:avLst/>
          </a:prstGeom>
        </p:spPr>
      </p:pic>
      <p:pic>
        <p:nvPicPr>
          <p:cNvPr id="6" name="Picture 5" descr="522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573016"/>
            <a:ext cx="3419872" cy="2564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25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136904" cy="646331"/>
          </a:xfrm>
        </p:spPr>
        <p:txBody>
          <a:bodyPr>
            <a:normAutofit fontScale="90000"/>
          </a:bodyPr>
          <a:lstStyle/>
          <a:p>
            <a:r>
              <a:rPr lang="en-CA" sz="3600" dirty="0"/>
              <a:t>2. Using FREE E</a:t>
            </a:r>
            <a:r>
              <a:rPr lang="en-CA" sz="3600" dirty="0" smtClean="0"/>
              <a:t>mail </a:t>
            </a:r>
            <a:r>
              <a:rPr lang="en-CA" sz="3600" dirty="0"/>
              <a:t>S</a:t>
            </a:r>
            <a:r>
              <a:rPr lang="en-CA" sz="3600" dirty="0" smtClean="0"/>
              <a:t>ervice </a:t>
            </a:r>
            <a:r>
              <a:rPr lang="en-CA" sz="3600" dirty="0"/>
              <a:t>vs Domain </a:t>
            </a:r>
            <a:r>
              <a:rPr lang="en-CA" sz="3600" dirty="0" smtClean="0"/>
              <a:t>Name</a:t>
            </a:r>
            <a:endParaRPr lang="en-CA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496944" cy="48965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Buy a </a:t>
            </a:r>
            <a:r>
              <a:rPr lang="en-CA" sz="3000" dirty="0">
                <a:solidFill>
                  <a:schemeClr val="tx1"/>
                </a:solidFill>
              </a:rPr>
              <a:t>$10 </a:t>
            </a:r>
            <a:r>
              <a:rPr lang="en-CA" sz="3000" dirty="0" smtClean="0">
                <a:solidFill>
                  <a:schemeClr val="tx1"/>
                </a:solidFill>
              </a:rPr>
              <a:t>domain</a:t>
            </a:r>
            <a:br>
              <a:rPr lang="en-CA" sz="3000" dirty="0" smtClean="0">
                <a:solidFill>
                  <a:schemeClr val="tx1"/>
                </a:solidFill>
              </a:rPr>
            </a:br>
            <a:endParaRPr lang="en-CA" sz="3000" dirty="0">
              <a:solidFill>
                <a:schemeClr val="tx1"/>
              </a:solidFill>
            </a:endParaRPr>
          </a:p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Forward </a:t>
            </a:r>
            <a:r>
              <a:rPr lang="en-CA" sz="3000" dirty="0">
                <a:solidFill>
                  <a:schemeClr val="tx1"/>
                </a:solidFill>
              </a:rPr>
              <a:t>it for FREE to your email </a:t>
            </a:r>
            <a:r>
              <a:rPr lang="en-CA" sz="3000" dirty="0" smtClean="0">
                <a:solidFill>
                  <a:schemeClr val="tx1"/>
                </a:solidFill>
              </a:rPr>
              <a:t>service</a:t>
            </a:r>
            <a:br>
              <a:rPr lang="en-CA" sz="3000" dirty="0" smtClean="0">
                <a:solidFill>
                  <a:schemeClr val="tx1"/>
                </a:solidFill>
              </a:rPr>
            </a:br>
            <a:endParaRPr lang="en-CA" sz="3000" dirty="0">
              <a:solidFill>
                <a:schemeClr val="tx1"/>
              </a:solidFill>
            </a:endParaRPr>
          </a:p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Trusted Domain</a:t>
            </a:r>
            <a:br>
              <a:rPr lang="en-CA" sz="3000" dirty="0" smtClean="0">
                <a:solidFill>
                  <a:schemeClr val="tx1"/>
                </a:solidFill>
              </a:rPr>
            </a:br>
            <a:endParaRPr lang="en-CA" sz="3000" dirty="0">
              <a:solidFill>
                <a:schemeClr val="tx1"/>
              </a:solidFill>
            </a:endParaRPr>
          </a:p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Allows whitelisting</a:t>
            </a:r>
            <a:br>
              <a:rPr lang="en-CA" sz="3000" dirty="0" smtClean="0">
                <a:solidFill>
                  <a:schemeClr val="tx1"/>
                </a:solidFill>
              </a:rPr>
            </a:br>
            <a:endParaRPr lang="en-CA" sz="3000" dirty="0">
              <a:solidFill>
                <a:schemeClr val="tx1"/>
              </a:solidFill>
            </a:endParaRPr>
          </a:p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Spam </a:t>
            </a:r>
            <a:r>
              <a:rPr lang="en-CA" sz="3000" dirty="0">
                <a:solidFill>
                  <a:schemeClr val="tx1"/>
                </a:solidFill>
              </a:rPr>
              <a:t>emails are sent generally from “free meals</a:t>
            </a:r>
            <a:r>
              <a:rPr lang="en-CA" sz="3000" dirty="0" smtClean="0">
                <a:solidFill>
                  <a:schemeClr val="tx1"/>
                </a:solidFill>
              </a:rPr>
              <a:t>”</a:t>
            </a:r>
            <a:br>
              <a:rPr lang="en-CA" sz="3000" dirty="0" smtClean="0">
                <a:solidFill>
                  <a:schemeClr val="tx1"/>
                </a:solidFill>
              </a:rPr>
            </a:br>
            <a:endParaRPr lang="en-CA" sz="3000" dirty="0">
              <a:solidFill>
                <a:schemeClr val="tx1"/>
              </a:solidFill>
            </a:endParaRPr>
          </a:p>
          <a:p>
            <a:pPr algn="l"/>
            <a:r>
              <a:rPr lang="en-CA" sz="3000" dirty="0" smtClean="0">
                <a:solidFill>
                  <a:schemeClr val="tx1"/>
                </a:solidFill>
              </a:rPr>
              <a:t>You’re </a:t>
            </a:r>
            <a:r>
              <a:rPr lang="en-CA" sz="3000" dirty="0">
                <a:solidFill>
                  <a:schemeClr val="tx1"/>
                </a:solidFill>
              </a:rPr>
              <a:t>creating a “trusted sender image” with a real domain</a:t>
            </a:r>
          </a:p>
          <a:p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7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44715"/>
            <a:ext cx="8496944" cy="2172317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FFFF"/>
                </a:solidFill>
              </a:rPr>
              <a:t>3. List Scrubbing (Aka Delete Old Emails!)</a:t>
            </a:r>
            <a:endParaRPr lang="en-US" sz="6600" dirty="0">
              <a:solidFill>
                <a:srgbClr val="FFFFFF"/>
              </a:solidFill>
            </a:endParaRPr>
          </a:p>
        </p:txBody>
      </p:sp>
      <p:pic>
        <p:nvPicPr>
          <p:cNvPr id="4" name="Picture 3" descr="free-vector-tango-edit-delete_100360_tango_edit_dele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149080"/>
            <a:ext cx="2132856" cy="2132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26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55776" y="404664"/>
            <a:ext cx="3888432" cy="646331"/>
          </a:xfrm>
        </p:spPr>
        <p:txBody>
          <a:bodyPr>
            <a:normAutofit/>
          </a:bodyPr>
          <a:lstStyle/>
          <a:p>
            <a:r>
              <a:rPr lang="en-CA" sz="3600" dirty="0"/>
              <a:t>3. List </a:t>
            </a:r>
            <a:r>
              <a:rPr lang="en-CA" sz="3600" dirty="0" smtClean="0"/>
              <a:t>Scrubbing</a:t>
            </a:r>
            <a:endParaRPr lang="en-CA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268760"/>
            <a:ext cx="727280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0" dirty="0" smtClean="0"/>
              <a:t>Why </a:t>
            </a:r>
            <a:r>
              <a:rPr lang="en-CA" sz="6000" dirty="0"/>
              <a:t>it’s </a:t>
            </a:r>
            <a:r>
              <a:rPr lang="en-CA" sz="6000" dirty="0" smtClean="0"/>
              <a:t>important..</a:t>
            </a:r>
            <a:endParaRPr lang="en-CA" sz="6000" dirty="0"/>
          </a:p>
          <a:p>
            <a:r>
              <a:rPr lang="en-CA" sz="6000" dirty="0"/>
              <a:t> </a:t>
            </a:r>
          </a:p>
          <a:p>
            <a:r>
              <a:rPr lang="en-CA" sz="6000" dirty="0" smtClean="0"/>
              <a:t>How </a:t>
            </a:r>
            <a:r>
              <a:rPr lang="en-CA" sz="6000" dirty="0"/>
              <a:t>you do </a:t>
            </a:r>
            <a:r>
              <a:rPr lang="en-CA" sz="6000" dirty="0" smtClean="0"/>
              <a:t>it..</a:t>
            </a:r>
            <a:endParaRPr lang="en-CA" sz="6000" dirty="0"/>
          </a:p>
          <a:p>
            <a:r>
              <a:rPr lang="en-CA" sz="6000" dirty="0"/>
              <a:t> </a:t>
            </a:r>
          </a:p>
          <a:p>
            <a:r>
              <a:rPr lang="en-CA" sz="6000" dirty="0" smtClean="0"/>
              <a:t>Don’t </a:t>
            </a:r>
            <a:r>
              <a:rPr lang="en-CA" sz="6000" dirty="0"/>
              <a:t>be </a:t>
            </a:r>
            <a:r>
              <a:rPr lang="en-CA" sz="6000" dirty="0" smtClean="0"/>
              <a:t>afraid..</a:t>
            </a:r>
            <a:endParaRPr lang="en-CA" sz="6000" dirty="0"/>
          </a:p>
        </p:txBody>
      </p:sp>
    </p:spTree>
    <p:extLst>
      <p:ext uri="{BB962C8B-B14F-4D97-AF65-F5344CB8AC3E}">
        <p14:creationId xmlns:p14="http://schemas.microsoft.com/office/powerpoint/2010/main" val="4058418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6793"/>
            <a:ext cx="7315200" cy="4680519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CA" sz="2400" b="1" dirty="0"/>
              <a:t>Example:</a:t>
            </a:r>
          </a:p>
          <a:p>
            <a:pPr marL="45720" indent="0">
              <a:buNone/>
            </a:pPr>
            <a:r>
              <a:rPr lang="en-CA" sz="2400" dirty="0"/>
              <a:t> </a:t>
            </a:r>
          </a:p>
          <a:p>
            <a:pPr marL="45720" indent="0">
              <a:buNone/>
            </a:pPr>
            <a:r>
              <a:rPr lang="en-CA" sz="2400" dirty="0" err="1"/>
              <a:t>Anik’s</a:t>
            </a:r>
            <a:r>
              <a:rPr lang="en-CA" sz="2400" dirty="0"/>
              <a:t> first time.. we deleted over 100,000 emails</a:t>
            </a:r>
          </a:p>
          <a:p>
            <a:pPr marL="45720" indent="0">
              <a:buNone/>
            </a:pPr>
            <a:r>
              <a:rPr lang="en-CA" sz="2400" dirty="0"/>
              <a:t> </a:t>
            </a:r>
          </a:p>
          <a:p>
            <a:pPr marL="45720" indent="0">
              <a:buNone/>
            </a:pPr>
            <a:r>
              <a:rPr lang="en-CA" sz="2400" b="1" dirty="0"/>
              <a:t>Results:</a:t>
            </a:r>
          </a:p>
          <a:p>
            <a:pPr marL="45720" indent="0">
              <a:buNone/>
            </a:pPr>
            <a:r>
              <a:rPr lang="en-CA" sz="2400" dirty="0"/>
              <a:t> </a:t>
            </a:r>
          </a:p>
          <a:p>
            <a:pPr marL="45720" indent="0">
              <a:buNone/>
            </a:pPr>
            <a:r>
              <a:rPr lang="en-CA" sz="2400" dirty="0"/>
              <a:t>Better opens (more actual openers)</a:t>
            </a:r>
          </a:p>
          <a:p>
            <a:pPr marL="45720" indent="0">
              <a:buNone/>
            </a:pPr>
            <a:r>
              <a:rPr lang="en-CA" sz="2400" dirty="0"/>
              <a:t> </a:t>
            </a:r>
          </a:p>
          <a:p>
            <a:pPr marL="45720" indent="0">
              <a:buNone/>
            </a:pPr>
            <a:r>
              <a:rPr lang="en-CA" sz="2400" dirty="0"/>
              <a:t>Better click (more clicks on email)</a:t>
            </a:r>
          </a:p>
          <a:p>
            <a:pPr marL="45720" indent="0">
              <a:buNone/>
            </a:pPr>
            <a:r>
              <a:rPr lang="en-CA" sz="2400" dirty="0"/>
              <a:t> </a:t>
            </a:r>
          </a:p>
          <a:p>
            <a:pPr marL="45720" indent="0">
              <a:buNone/>
            </a:pPr>
            <a:r>
              <a:rPr lang="en-CA" sz="2400" dirty="0"/>
              <a:t>Over time, these continued to increase due to domain trust</a:t>
            </a:r>
          </a:p>
          <a:p>
            <a:pPr marL="45720" indent="0">
              <a:buNone/>
            </a:pPr>
            <a:r>
              <a:rPr lang="en-CA" sz="1100" dirty="0"/>
              <a:t> </a:t>
            </a:r>
          </a:p>
          <a:p>
            <a:endParaRPr lang="en-US" dirty="0"/>
          </a:p>
        </p:txBody>
      </p:sp>
      <p:pic>
        <p:nvPicPr>
          <p:cNvPr id="4" name="Picture 3" descr="img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8640"/>
            <a:ext cx="4104456" cy="1436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0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6897960" cy="1154097"/>
          </a:xfrm>
        </p:spPr>
        <p:txBody>
          <a:bodyPr>
            <a:noAutofit/>
          </a:bodyPr>
          <a:lstStyle/>
          <a:p>
            <a:r>
              <a:rPr lang="en-US" sz="6600" dirty="0" smtClean="0"/>
              <a:t>4. Link Cloaking</a:t>
            </a:r>
            <a:endParaRPr lang="en-US" sz="6600" dirty="0"/>
          </a:p>
        </p:txBody>
      </p:sp>
      <p:pic>
        <p:nvPicPr>
          <p:cNvPr id="4" name="Picture 3" descr="linkbuilder2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348880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72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1080120"/>
          </a:xfrm>
        </p:spPr>
        <p:txBody>
          <a:bodyPr>
            <a:normAutofit fontScale="90000"/>
          </a:bodyPr>
          <a:lstStyle/>
          <a:p>
            <a:r>
              <a:rPr lang="en-CA" sz="3600" dirty="0"/>
              <a:t>4. Link </a:t>
            </a:r>
            <a:r>
              <a:rPr lang="en-CA" sz="3600" dirty="0" smtClean="0"/>
              <a:t>Cloaking:</a:t>
            </a:r>
            <a:br>
              <a:rPr lang="en-CA" sz="3600" dirty="0" smtClean="0"/>
            </a:br>
            <a:r>
              <a:rPr lang="en-CA" sz="3600" dirty="0" smtClean="0"/>
              <a:t> </a:t>
            </a:r>
            <a:r>
              <a:rPr lang="en-CA" sz="3600" dirty="0"/>
              <a:t>­ W</a:t>
            </a:r>
            <a:r>
              <a:rPr lang="en-CA" sz="3600" dirty="0" smtClean="0"/>
              <a:t>hy </a:t>
            </a:r>
            <a:r>
              <a:rPr lang="en-CA" sz="3600" dirty="0"/>
              <a:t>it’s </a:t>
            </a:r>
            <a:r>
              <a:rPr lang="en-CA" sz="3600" dirty="0" smtClean="0"/>
              <a:t>Important </a:t>
            </a:r>
            <a:r>
              <a:rPr lang="en-CA" sz="3600" dirty="0"/>
              <a:t>for Y</a:t>
            </a:r>
            <a:r>
              <a:rPr lang="en-CA" sz="3600" dirty="0" smtClean="0"/>
              <a:t>our </a:t>
            </a:r>
            <a:r>
              <a:rPr lang="en-CA" sz="3600" dirty="0"/>
              <a:t>B</a:t>
            </a:r>
            <a:r>
              <a:rPr lang="en-CA" sz="3600" dirty="0" smtClean="0"/>
              <a:t>usiness</a:t>
            </a:r>
            <a:endParaRPr lang="en-CA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420888"/>
            <a:ext cx="7416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5400" dirty="0"/>
              <a:t>What </a:t>
            </a:r>
            <a:r>
              <a:rPr lang="en-CA" sz="5400" dirty="0" smtClean="0"/>
              <a:t>is it…</a:t>
            </a:r>
            <a:endParaRPr lang="en-CA" sz="5400" dirty="0"/>
          </a:p>
          <a:p>
            <a:r>
              <a:rPr lang="en-CA" sz="5400" dirty="0"/>
              <a:t> </a:t>
            </a:r>
          </a:p>
          <a:p>
            <a:r>
              <a:rPr lang="en-CA" sz="5400" dirty="0" smtClean="0"/>
              <a:t>Why </a:t>
            </a:r>
            <a:r>
              <a:rPr lang="en-CA" sz="5400" dirty="0"/>
              <a:t>it is important</a:t>
            </a:r>
          </a:p>
          <a:p>
            <a:r>
              <a:rPr lang="en-C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5750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315200" cy="1154097"/>
          </a:xfrm>
        </p:spPr>
        <p:txBody>
          <a:bodyPr>
            <a:normAutofit/>
          </a:bodyPr>
          <a:lstStyle/>
          <a:p>
            <a:r>
              <a:rPr lang="en-US" dirty="0" smtClean="0"/>
              <a:t>Why to Link Cloak..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769833"/>
            <a:ext cx="7546032" cy="35395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Track Your Clicks (unique and raw)</a:t>
            </a:r>
          </a:p>
          <a:p>
            <a:r>
              <a:rPr lang="en-US" sz="3600" dirty="0" smtClean="0"/>
              <a:t>Track the locations </a:t>
            </a:r>
          </a:p>
          <a:p>
            <a:r>
              <a:rPr lang="en-US" sz="3600" dirty="0" smtClean="0"/>
              <a:t>Mobile vs. Desktop</a:t>
            </a:r>
          </a:p>
          <a:p>
            <a:r>
              <a:rPr lang="en-US" sz="3600" dirty="0" smtClean="0"/>
              <a:t>Real time data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39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764704"/>
            <a:ext cx="8280920" cy="569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b="1" dirty="0"/>
              <a:t>Example:</a:t>
            </a:r>
          </a:p>
          <a:p>
            <a:r>
              <a:rPr lang="en-CA" sz="2800" dirty="0"/>
              <a:t> </a:t>
            </a:r>
          </a:p>
          <a:p>
            <a:r>
              <a:rPr lang="en-CA" sz="2800" dirty="0"/>
              <a:t>You send an email, you use a wrong link - can’t change it</a:t>
            </a:r>
          </a:p>
          <a:p>
            <a:endParaRPr lang="en-CA" sz="2800" dirty="0"/>
          </a:p>
          <a:p>
            <a:r>
              <a:rPr lang="en-CA" sz="2800" dirty="0"/>
              <a:t>With link cloaking, you can go in, change </a:t>
            </a:r>
            <a:r>
              <a:rPr lang="en-CA" sz="2800" dirty="0" smtClean="0"/>
              <a:t>the URL</a:t>
            </a:r>
            <a:endParaRPr lang="en-CA" sz="2800" dirty="0"/>
          </a:p>
          <a:p>
            <a:r>
              <a:rPr lang="en-CA" sz="2800" dirty="0"/>
              <a:t> </a:t>
            </a:r>
          </a:p>
          <a:p>
            <a:r>
              <a:rPr lang="en-CA" sz="2800" dirty="0"/>
              <a:t>Doors closed on a offer</a:t>
            </a:r>
            <a:r>
              <a:rPr lang="en-CA" sz="2800" dirty="0" smtClean="0"/>
              <a:t>? </a:t>
            </a:r>
            <a:r>
              <a:rPr lang="en-CA" sz="2800" dirty="0" smtClean="0">
                <a:sym typeface="Wingdings"/>
              </a:rPr>
              <a:t> </a:t>
            </a:r>
            <a:r>
              <a:rPr lang="en-CA" sz="2800" dirty="0" smtClean="0">
                <a:solidFill>
                  <a:srgbClr val="FF0000"/>
                </a:solidFill>
              </a:rPr>
              <a:t>Redirect </a:t>
            </a:r>
            <a:r>
              <a:rPr lang="en-CA" sz="2800" dirty="0">
                <a:solidFill>
                  <a:srgbClr val="FF0000"/>
                </a:solidFill>
              </a:rPr>
              <a:t>the traffic</a:t>
            </a:r>
          </a:p>
          <a:p>
            <a:endParaRPr lang="en-CA" sz="2800" dirty="0"/>
          </a:p>
          <a:p>
            <a:r>
              <a:rPr lang="en-CA" sz="2800" dirty="0"/>
              <a:t>Offer not converting</a:t>
            </a:r>
            <a:r>
              <a:rPr lang="en-CA" sz="2800" dirty="0" smtClean="0"/>
              <a:t>? </a:t>
            </a:r>
            <a:r>
              <a:rPr lang="en-CA" sz="2800" dirty="0" smtClean="0">
                <a:sym typeface="Wingdings"/>
              </a:rPr>
              <a:t> </a:t>
            </a:r>
            <a:r>
              <a:rPr lang="en-CA" sz="2800" dirty="0" smtClean="0">
                <a:solidFill>
                  <a:srgbClr val="FF0000"/>
                </a:solidFill>
              </a:rPr>
              <a:t>Redirect </a:t>
            </a:r>
            <a:r>
              <a:rPr lang="en-CA" sz="2800" dirty="0">
                <a:solidFill>
                  <a:srgbClr val="FF0000"/>
                </a:solidFill>
              </a:rPr>
              <a:t>the traffic</a:t>
            </a:r>
          </a:p>
          <a:p>
            <a:r>
              <a:rPr lang="en-CA" sz="2800" dirty="0"/>
              <a:t> </a:t>
            </a:r>
          </a:p>
          <a:p>
            <a:r>
              <a:rPr lang="en-CA" sz="2800" dirty="0"/>
              <a:t>Offer is down? Page crashed</a:t>
            </a:r>
            <a:r>
              <a:rPr lang="en-CA" sz="2800" dirty="0" smtClean="0"/>
              <a:t>? </a:t>
            </a:r>
            <a:r>
              <a:rPr lang="en-CA" sz="2800" dirty="0" smtClean="0">
                <a:sym typeface="Wingdings"/>
              </a:rPr>
              <a:t> </a:t>
            </a:r>
            <a:r>
              <a:rPr lang="en-CA" sz="2800" dirty="0" smtClean="0">
                <a:solidFill>
                  <a:srgbClr val="FF0000"/>
                </a:solidFill>
              </a:rPr>
              <a:t>Redirect </a:t>
            </a:r>
            <a:r>
              <a:rPr lang="en-CA" sz="2800" dirty="0">
                <a:solidFill>
                  <a:srgbClr val="FF0000"/>
                </a:solidFill>
              </a:rPr>
              <a:t>the traffic</a:t>
            </a:r>
            <a:endParaRPr lang="en-CA" sz="28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83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784976" cy="1224136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tx1"/>
                </a:solidFill>
              </a:rPr>
              <a:t>5. Best </a:t>
            </a:r>
            <a:r>
              <a:rPr lang="en-US" sz="6000" dirty="0">
                <a:solidFill>
                  <a:schemeClr val="tx1"/>
                </a:solidFill>
              </a:rPr>
              <a:t>Time to </a:t>
            </a:r>
            <a:r>
              <a:rPr lang="en-US" sz="6000" dirty="0" smtClean="0">
                <a:solidFill>
                  <a:schemeClr val="tx1"/>
                </a:solidFill>
              </a:rPr>
              <a:t>Email?</a:t>
            </a:r>
            <a:endParaRPr lang="en-US" sz="6000" dirty="0">
              <a:solidFill>
                <a:schemeClr val="tx1"/>
              </a:solidFill>
            </a:endParaRPr>
          </a:p>
        </p:txBody>
      </p:sp>
      <p:pic>
        <p:nvPicPr>
          <p:cNvPr id="4" name="Picture 3" descr="clock_PNG880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60848"/>
            <a:ext cx="4329418" cy="4329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3024" y="886653"/>
            <a:ext cx="8998968" cy="646331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Adobe Gothic Std B" pitchFamily="34" charset="-128"/>
                <a:ea typeface="Adobe Gothic Std B" pitchFamily="34" charset="-128"/>
              </a:rPr>
              <a:t>Who is Jimmy Kim?</a:t>
            </a:r>
            <a:endParaRPr lang="en-US" sz="5400" b="1" dirty="0">
              <a:solidFill>
                <a:schemeClr val="tx1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59632" y="1916832"/>
            <a:ext cx="7776864" cy="4401205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Internet </a:t>
            </a:r>
            <a:r>
              <a:rPr lang="en-CA" sz="2400" dirty="0">
                <a:solidFill>
                  <a:schemeClr val="tx1"/>
                </a:solidFill>
              </a:rPr>
              <a:t>Marketing for 6+ years</a:t>
            </a:r>
          </a:p>
          <a:p>
            <a:pPr algn="l"/>
            <a:r>
              <a:rPr lang="en-CA" sz="2400" dirty="0">
                <a:solidFill>
                  <a:schemeClr val="tx1"/>
                </a:solidFill>
              </a:rPr>
              <a:t> </a:t>
            </a:r>
          </a:p>
          <a:p>
            <a:pPr marL="342900" indent="-342900" algn="l">
              <a:buFont typeface="Arial"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CEO </a:t>
            </a:r>
            <a:r>
              <a:rPr lang="en-CA" sz="2400" dirty="0">
                <a:solidFill>
                  <a:schemeClr val="tx1"/>
                </a:solidFill>
              </a:rPr>
              <a:t>&amp; </a:t>
            </a:r>
            <a:r>
              <a:rPr lang="en-CA" sz="2400" dirty="0" smtClean="0">
                <a:solidFill>
                  <a:schemeClr val="tx1"/>
                </a:solidFill>
              </a:rPr>
              <a:t>Co­founder </a:t>
            </a:r>
            <a:r>
              <a:rPr lang="en-CA" sz="2400" dirty="0">
                <a:solidFill>
                  <a:schemeClr val="tx1"/>
                </a:solidFill>
              </a:rPr>
              <a:t>of Sendlane.com</a:t>
            </a:r>
          </a:p>
          <a:p>
            <a:pPr algn="l"/>
            <a:r>
              <a:rPr lang="en-CA" sz="2400" dirty="0">
                <a:solidFill>
                  <a:schemeClr val="tx1"/>
                </a:solidFill>
              </a:rPr>
              <a:t> </a:t>
            </a:r>
          </a:p>
          <a:p>
            <a:pPr marL="342900" indent="-342900" algn="l">
              <a:buFont typeface="Arial"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COO </a:t>
            </a:r>
            <a:r>
              <a:rPr lang="en-CA" sz="2400" dirty="0">
                <a:solidFill>
                  <a:schemeClr val="tx1"/>
                </a:solidFill>
              </a:rPr>
              <a:t>&amp; Managing Partner of </a:t>
            </a:r>
            <a:r>
              <a:rPr lang="en-CA" sz="2400" dirty="0" smtClean="0">
                <a:solidFill>
                  <a:schemeClr val="tx1"/>
                </a:solidFill>
              </a:rPr>
              <a:t>a leading Las Vegas </a:t>
            </a:r>
            <a:r>
              <a:rPr lang="en-CA" sz="2400" dirty="0">
                <a:solidFill>
                  <a:schemeClr val="tx1"/>
                </a:solidFill>
              </a:rPr>
              <a:t>clothing </a:t>
            </a:r>
            <a:r>
              <a:rPr lang="en-CA" sz="2400" dirty="0" smtClean="0">
                <a:solidFill>
                  <a:schemeClr val="tx1"/>
                </a:solidFill>
              </a:rPr>
              <a:t>boutique</a:t>
            </a:r>
            <a:endParaRPr lang="en-CA" sz="2400" dirty="0">
              <a:solidFill>
                <a:schemeClr val="tx1"/>
              </a:solidFill>
            </a:endParaRPr>
          </a:p>
          <a:p>
            <a:pPr algn="l"/>
            <a:r>
              <a:rPr lang="en-CA" sz="2400" dirty="0">
                <a:solidFill>
                  <a:schemeClr val="tx1"/>
                </a:solidFill>
              </a:rPr>
              <a:t> </a:t>
            </a:r>
          </a:p>
          <a:p>
            <a:pPr marL="342900" indent="-342900" algn="l">
              <a:buFont typeface="Arial"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Responsible </a:t>
            </a:r>
            <a:r>
              <a:rPr lang="en-CA" sz="2400" dirty="0">
                <a:solidFill>
                  <a:schemeClr val="tx1"/>
                </a:solidFill>
              </a:rPr>
              <a:t>for $</a:t>
            </a:r>
            <a:r>
              <a:rPr lang="en-CA" sz="2400" dirty="0" smtClean="0">
                <a:solidFill>
                  <a:schemeClr val="tx1"/>
                </a:solidFill>
              </a:rPr>
              <a:t>50 Million </a:t>
            </a:r>
            <a:r>
              <a:rPr lang="en-CA" sz="2400" dirty="0">
                <a:solidFill>
                  <a:schemeClr val="tx1"/>
                </a:solidFill>
              </a:rPr>
              <a:t>dollars in product sales</a:t>
            </a:r>
          </a:p>
          <a:p>
            <a:pPr marL="342900" indent="-342900" algn="l">
              <a:buFont typeface="Arial"/>
              <a:buChar char="•"/>
            </a:pPr>
            <a:endParaRPr lang="en-CA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CA" sz="2400" dirty="0" smtClean="0">
                <a:solidFill>
                  <a:schemeClr val="tx1"/>
                </a:solidFill>
              </a:rPr>
              <a:t>Email Marketing making </a:t>
            </a:r>
            <a:r>
              <a:rPr lang="en-CA" sz="2400" dirty="0">
                <a:solidFill>
                  <a:schemeClr val="tx1"/>
                </a:solidFill>
              </a:rPr>
              <a:t>$2million a year</a:t>
            </a:r>
          </a:p>
          <a:p>
            <a:r>
              <a:rPr lang="en-CA" sz="900" dirty="0"/>
              <a:t> 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810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is the Best Time to Email??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988840"/>
            <a:ext cx="7315200" cy="4536504"/>
          </a:xfrm>
        </p:spPr>
        <p:txBody>
          <a:bodyPr>
            <a:normAutofit lnSpcReduction="10000"/>
          </a:bodyPr>
          <a:lstStyle/>
          <a:p>
            <a:r>
              <a:rPr lang="en-CA" sz="3200" dirty="0"/>
              <a:t>My PERSONAL experience with my tests</a:t>
            </a:r>
            <a:br>
              <a:rPr lang="en-CA" sz="3200" dirty="0"/>
            </a:br>
            <a:endParaRPr lang="en-CA" sz="3200" dirty="0"/>
          </a:p>
          <a:p>
            <a:r>
              <a:rPr lang="en-CA" sz="3200" dirty="0"/>
              <a:t>8AM - ­9AM EST and 3PM­ - 4PM </a:t>
            </a:r>
            <a:r>
              <a:rPr lang="en-CA" sz="3200" dirty="0" smtClean="0"/>
              <a:t>EST</a:t>
            </a:r>
          </a:p>
          <a:p>
            <a:endParaRPr lang="en-CA" sz="3200" dirty="0"/>
          </a:p>
          <a:p>
            <a:r>
              <a:rPr lang="en-CA" sz="3200" dirty="0" smtClean="0"/>
              <a:t>Sunday- Thursday BEST </a:t>
            </a:r>
          </a:p>
          <a:p>
            <a:endParaRPr lang="en-CA" sz="3200" dirty="0"/>
          </a:p>
          <a:p>
            <a:r>
              <a:rPr lang="en-CA" sz="3200" dirty="0" smtClean="0"/>
              <a:t>Fri (after 12pm EST) and Sat Worst </a:t>
            </a:r>
            <a:endParaRPr lang="en-CA" sz="3200" dirty="0"/>
          </a:p>
          <a:p>
            <a:endParaRPr lang="en-CA" dirty="0"/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3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772816"/>
            <a:ext cx="6912768" cy="876173"/>
          </a:xfrm>
        </p:spPr>
        <p:txBody>
          <a:bodyPr>
            <a:noAutofit/>
          </a:bodyPr>
          <a:lstStyle/>
          <a:p>
            <a:r>
              <a:rPr lang="en-CA" sz="4800" dirty="0" smtClean="0"/>
              <a:t>       Coming </a:t>
            </a:r>
            <a:r>
              <a:rPr lang="en-CA" sz="4800" dirty="0"/>
              <a:t>Soon: </a:t>
            </a:r>
            <a:r>
              <a:rPr lang="en-CA" sz="4800" dirty="0" smtClean="0"/>
              <a:t/>
            </a:r>
            <a:br>
              <a:rPr lang="en-CA" sz="4800" dirty="0" smtClean="0"/>
            </a:br>
            <a:r>
              <a:rPr lang="en-CA" sz="4800" dirty="0" smtClean="0"/>
              <a:t>New </a:t>
            </a:r>
            <a:r>
              <a:rPr lang="en-CA" sz="4800" dirty="0"/>
              <a:t>Sendlane </a:t>
            </a:r>
            <a:r>
              <a:rPr lang="en-CA" sz="4800" dirty="0" smtClean="0"/>
              <a:t>Feature </a:t>
            </a:r>
            <a:r>
              <a:rPr lang="en-CA" sz="4800" dirty="0"/>
              <a:t/>
            </a:r>
            <a:br>
              <a:rPr lang="en-CA" sz="4800" dirty="0"/>
            </a:b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2492896"/>
            <a:ext cx="7315200" cy="3539527"/>
          </a:xfrm>
        </p:spPr>
        <p:txBody>
          <a:bodyPr/>
          <a:lstStyle/>
          <a:p>
            <a:pPr marL="45720" indent="0" algn="ctr">
              <a:buNone/>
            </a:pPr>
            <a:r>
              <a:rPr lang="en-CA" sz="4000" b="1" dirty="0" smtClean="0"/>
              <a:t>“</a:t>
            </a:r>
            <a:r>
              <a:rPr lang="en-CA" sz="4000" b="1" dirty="0"/>
              <a:t>Optimized Opens”</a:t>
            </a:r>
          </a:p>
          <a:p>
            <a:pPr marL="45720" indent="0">
              <a:buNone/>
            </a:pPr>
            <a:endParaRPr lang="en-CA" sz="3200" dirty="0" smtClean="0"/>
          </a:p>
          <a:p>
            <a:pPr marL="45720" indent="0">
              <a:buNone/>
            </a:pPr>
            <a:r>
              <a:rPr lang="en-CA" sz="3200" dirty="0" smtClean="0"/>
              <a:t>A </a:t>
            </a:r>
            <a:r>
              <a:rPr lang="en-CA" sz="3200" dirty="0"/>
              <a:t>unique algorithm which will take each of your subscribers open times and optimize your send times for best delivery through the day</a:t>
            </a:r>
            <a:endParaRPr lang="en-CA" sz="40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14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690048" cy="1154097"/>
          </a:xfrm>
        </p:spPr>
        <p:txBody>
          <a:bodyPr>
            <a:noAutofit/>
          </a:bodyPr>
          <a:lstStyle/>
          <a:p>
            <a:r>
              <a:rPr lang="en-CA" sz="4800" dirty="0">
                <a:solidFill>
                  <a:srgbClr val="FFFFFF"/>
                </a:solidFill>
              </a:rPr>
              <a:t>6. Avoiding “Trigger Words”</a:t>
            </a:r>
            <a:endParaRPr lang="en-US" sz="4800" dirty="0">
              <a:solidFill>
                <a:srgbClr val="FFFFFF"/>
              </a:solidFill>
            </a:endParaRPr>
          </a:p>
        </p:txBody>
      </p:sp>
      <p:pic>
        <p:nvPicPr>
          <p:cNvPr id="4" name="Picture 3" descr="sp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64904"/>
            <a:ext cx="3251200" cy="325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58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136904" cy="646331"/>
          </a:xfrm>
        </p:spPr>
        <p:txBody>
          <a:bodyPr>
            <a:normAutofit/>
          </a:bodyPr>
          <a:lstStyle/>
          <a:p>
            <a:r>
              <a:rPr lang="en-CA" sz="3200" dirty="0"/>
              <a:t>6. Avoiding </a:t>
            </a:r>
            <a:r>
              <a:rPr lang="en-CA" sz="3200" dirty="0" smtClean="0"/>
              <a:t>“Trigger </a:t>
            </a:r>
            <a:r>
              <a:rPr lang="en-CA" sz="3200" dirty="0"/>
              <a:t>W</a:t>
            </a:r>
            <a:r>
              <a:rPr lang="en-CA" sz="3200" dirty="0" smtClean="0"/>
              <a:t>ords</a:t>
            </a:r>
            <a:r>
              <a:rPr lang="en-CA" sz="3200" dirty="0"/>
              <a:t>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1556792"/>
            <a:ext cx="759752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If </a:t>
            </a:r>
            <a:r>
              <a:rPr lang="en-CA" sz="3600" dirty="0"/>
              <a:t>you go into your </a:t>
            </a:r>
            <a:r>
              <a:rPr lang="en-CA" sz="3600" dirty="0" smtClean="0"/>
              <a:t>JUNK </a:t>
            </a:r>
            <a:r>
              <a:rPr lang="en-CA" sz="3600" dirty="0"/>
              <a:t>or </a:t>
            </a:r>
            <a:r>
              <a:rPr lang="en-CA" sz="3600" dirty="0" smtClean="0"/>
              <a:t>SPAM folder </a:t>
            </a:r>
            <a:r>
              <a:rPr lang="en-CA" sz="3600" dirty="0"/>
              <a:t>you’ll see the words in use</a:t>
            </a:r>
          </a:p>
          <a:p>
            <a:r>
              <a:rPr lang="en-CA" sz="3600" dirty="0"/>
              <a:t> </a:t>
            </a:r>
          </a:p>
          <a:p>
            <a:r>
              <a:rPr lang="en-CA" sz="3600" dirty="0" smtClean="0"/>
              <a:t>Avoid </a:t>
            </a:r>
            <a:r>
              <a:rPr lang="en-CA" sz="3600" dirty="0"/>
              <a:t>as much as possible, use very </a:t>
            </a:r>
            <a:r>
              <a:rPr lang="en-CA" sz="3600" dirty="0" smtClean="0"/>
              <a:t>sparsely</a:t>
            </a:r>
            <a:endParaRPr lang="en-CA" sz="3600" dirty="0"/>
          </a:p>
          <a:p>
            <a:r>
              <a:rPr lang="en-CA" sz="3600" dirty="0"/>
              <a:t> </a:t>
            </a:r>
          </a:p>
          <a:p>
            <a:r>
              <a:rPr lang="en-CA" sz="3600" dirty="0" smtClean="0"/>
              <a:t>Domain </a:t>
            </a:r>
            <a:r>
              <a:rPr lang="en-CA" sz="3600" dirty="0"/>
              <a:t>reputation HELPS deliver better</a:t>
            </a:r>
          </a:p>
        </p:txBody>
      </p:sp>
    </p:spTree>
    <p:extLst>
      <p:ext uri="{BB962C8B-B14F-4D97-AF65-F5344CB8AC3E}">
        <p14:creationId xmlns:p14="http://schemas.microsoft.com/office/powerpoint/2010/main" val="363128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0"/>
            <a:ext cx="3096344" cy="6740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make money</a:t>
            </a:r>
          </a:p>
          <a:p>
            <a:r>
              <a:rPr lang="en-CA" dirty="0"/>
              <a:t>make $xxx</a:t>
            </a:r>
          </a:p>
          <a:p>
            <a:r>
              <a:rPr lang="en-CA" dirty="0"/>
              <a:t>change your life</a:t>
            </a:r>
          </a:p>
          <a:p>
            <a:r>
              <a:rPr lang="en-CA" dirty="0"/>
              <a:t>opportunity </a:t>
            </a:r>
          </a:p>
          <a:p>
            <a:r>
              <a:rPr lang="en-CA" dirty="0"/>
              <a:t>guarantee</a:t>
            </a:r>
          </a:p>
          <a:p>
            <a:r>
              <a:rPr lang="en-CA" dirty="0"/>
              <a:t>Millions of dollars</a:t>
            </a:r>
          </a:p>
          <a:p>
            <a:r>
              <a:rPr lang="en-CA" dirty="0"/>
              <a:t>Financial Freedom</a:t>
            </a:r>
          </a:p>
          <a:p>
            <a:r>
              <a:rPr lang="en-CA" dirty="0"/>
              <a:t>$$$</a:t>
            </a:r>
          </a:p>
          <a:p>
            <a:r>
              <a:rPr lang="en-CA" dirty="0"/>
              <a:t>100% Free</a:t>
            </a:r>
          </a:p>
          <a:p>
            <a:r>
              <a:rPr lang="en-CA" dirty="0"/>
              <a:t>Act Now</a:t>
            </a:r>
          </a:p>
          <a:p>
            <a:r>
              <a:rPr lang="en-CA" dirty="0"/>
              <a:t>Ad </a:t>
            </a:r>
          </a:p>
          <a:p>
            <a:r>
              <a:rPr lang="en-CA" dirty="0"/>
              <a:t>Affordable</a:t>
            </a:r>
          </a:p>
          <a:p>
            <a:r>
              <a:rPr lang="en-CA" dirty="0"/>
              <a:t>Amazing stuff</a:t>
            </a:r>
          </a:p>
          <a:p>
            <a:r>
              <a:rPr lang="en-CA" dirty="0"/>
              <a:t>apply now</a:t>
            </a:r>
          </a:p>
          <a:p>
            <a:r>
              <a:rPr lang="en-CA" dirty="0"/>
              <a:t>auto email</a:t>
            </a:r>
          </a:p>
          <a:p>
            <a:r>
              <a:rPr lang="en-CA" dirty="0"/>
              <a:t>removal</a:t>
            </a:r>
          </a:p>
          <a:p>
            <a:r>
              <a:rPr lang="en-CA" dirty="0" smtClean="0"/>
              <a:t>Billons of.. </a:t>
            </a:r>
            <a:endParaRPr lang="en-CA" dirty="0"/>
          </a:p>
          <a:p>
            <a:r>
              <a:rPr lang="en-CA" dirty="0"/>
              <a:t>Cash Bonus</a:t>
            </a:r>
          </a:p>
          <a:p>
            <a:r>
              <a:rPr lang="en-CA" dirty="0"/>
              <a:t>collect child</a:t>
            </a:r>
          </a:p>
          <a:p>
            <a:r>
              <a:rPr lang="en-CA" dirty="0"/>
              <a:t>‘Hidden’</a:t>
            </a:r>
          </a:p>
          <a:p>
            <a:r>
              <a:rPr lang="en-CA" dirty="0"/>
              <a:t>Assets</a:t>
            </a:r>
          </a:p>
          <a:p>
            <a:r>
              <a:rPr lang="en-CA" dirty="0"/>
              <a:t>Home based</a:t>
            </a:r>
          </a:p>
          <a:p>
            <a:r>
              <a:rPr lang="en-CA" dirty="0"/>
              <a:t>Income from</a:t>
            </a:r>
          </a:p>
          <a:p>
            <a:r>
              <a:rPr lang="en-CA" dirty="0"/>
              <a:t>increase sales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283968" y="0"/>
            <a:ext cx="2952328" cy="7017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/>
              <a:t>increase traffic</a:t>
            </a:r>
          </a:p>
          <a:p>
            <a:r>
              <a:rPr lang="en-CA" dirty="0"/>
              <a:t>increase your </a:t>
            </a:r>
          </a:p>
          <a:p>
            <a:r>
              <a:rPr lang="en-CA" dirty="0"/>
              <a:t>incredible deal</a:t>
            </a:r>
          </a:p>
          <a:p>
            <a:r>
              <a:rPr lang="en-CA" dirty="0"/>
              <a:t>info you</a:t>
            </a:r>
          </a:p>
          <a:p>
            <a:r>
              <a:rPr lang="en-CA" dirty="0"/>
              <a:t>Limited time</a:t>
            </a:r>
          </a:p>
          <a:p>
            <a:r>
              <a:rPr lang="en-CA" dirty="0"/>
              <a:t>Double your income </a:t>
            </a:r>
          </a:p>
          <a:p>
            <a:r>
              <a:rPr lang="en-CA" dirty="0"/>
              <a:t>income</a:t>
            </a:r>
          </a:p>
          <a:p>
            <a:r>
              <a:rPr lang="en-CA" dirty="0"/>
              <a:t>earn $</a:t>
            </a:r>
          </a:p>
          <a:p>
            <a:r>
              <a:rPr lang="en-CA" dirty="0"/>
              <a:t>earn extra </a:t>
            </a:r>
          </a:p>
          <a:p>
            <a:r>
              <a:rPr lang="en-CA" dirty="0"/>
              <a:t>eliminate debt</a:t>
            </a:r>
          </a:p>
          <a:p>
            <a:r>
              <a:rPr lang="en-CA" dirty="0"/>
              <a:t>multi level</a:t>
            </a:r>
          </a:p>
          <a:p>
            <a:r>
              <a:rPr lang="en-CA" dirty="0"/>
              <a:t>no investment</a:t>
            </a:r>
          </a:p>
          <a:p>
            <a:r>
              <a:rPr lang="en-CA" dirty="0"/>
              <a:t>no cost</a:t>
            </a:r>
          </a:p>
          <a:p>
            <a:r>
              <a:rPr lang="en-CA" dirty="0"/>
              <a:t>order now</a:t>
            </a:r>
          </a:p>
          <a:p>
            <a:r>
              <a:rPr lang="en-CA" dirty="0"/>
              <a:t>promise you</a:t>
            </a:r>
          </a:p>
          <a:p>
            <a:r>
              <a:rPr lang="en-CA" dirty="0"/>
              <a:t>financial freedom</a:t>
            </a:r>
          </a:p>
          <a:p>
            <a:r>
              <a:rPr lang="en-CA" dirty="0"/>
              <a:t>financially free</a:t>
            </a:r>
          </a:p>
          <a:p>
            <a:r>
              <a:rPr lang="en-CA" dirty="0"/>
              <a:t>independent</a:t>
            </a:r>
          </a:p>
          <a:p>
            <a:r>
              <a:rPr lang="en-CA" dirty="0"/>
              <a:t>remove </a:t>
            </a:r>
          </a:p>
          <a:p>
            <a:r>
              <a:rPr lang="en-CA" dirty="0"/>
              <a:t>weight loss</a:t>
            </a:r>
          </a:p>
          <a:p>
            <a:r>
              <a:rPr lang="en-CA" dirty="0"/>
              <a:t>unsubscribe</a:t>
            </a:r>
          </a:p>
          <a:p>
            <a:r>
              <a:rPr lang="en-CA" dirty="0"/>
              <a:t>free preview</a:t>
            </a:r>
          </a:p>
          <a:p>
            <a:r>
              <a:rPr lang="en-CA" dirty="0" smtClean="0"/>
              <a:t>Free </a:t>
            </a:r>
            <a:endParaRPr lang="en-CA" dirty="0"/>
          </a:p>
          <a:p>
            <a:r>
              <a:rPr lang="en-CA" dirty="0" smtClean="0"/>
              <a:t>Hidden</a:t>
            </a:r>
          </a:p>
          <a:p>
            <a:r>
              <a:rPr lang="en-CA" dirty="0" smtClean="0"/>
              <a:t>URGENT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408712" cy="2172317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FF"/>
                </a:solidFill>
              </a:rPr>
              <a:t>7. The “Ideal” </a:t>
            </a:r>
            <a:br>
              <a:rPr lang="en-US" sz="7200" dirty="0" smtClean="0">
                <a:solidFill>
                  <a:srgbClr val="FFFFFF"/>
                </a:solidFill>
              </a:rPr>
            </a:br>
            <a:r>
              <a:rPr lang="en-US" sz="7200" dirty="0" smtClean="0">
                <a:solidFill>
                  <a:srgbClr val="FFFFFF"/>
                </a:solidFill>
              </a:rPr>
              <a:t>Subject Line</a:t>
            </a:r>
            <a:endParaRPr lang="en-US" sz="7200" dirty="0">
              <a:solidFill>
                <a:srgbClr val="FFFFFF"/>
              </a:solidFill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810220"/>
            <a:ext cx="5544616" cy="40477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68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87624" y="404665"/>
            <a:ext cx="6552728" cy="648072"/>
          </a:xfrm>
        </p:spPr>
        <p:txBody>
          <a:bodyPr>
            <a:noAutofit/>
          </a:bodyPr>
          <a:lstStyle/>
          <a:p>
            <a:r>
              <a:rPr lang="en-CA" sz="4000" dirty="0"/>
              <a:t>7. </a:t>
            </a:r>
            <a:r>
              <a:rPr lang="en-CA" sz="4000" dirty="0" smtClean="0"/>
              <a:t>The “</a:t>
            </a:r>
            <a:r>
              <a:rPr lang="en-CA" sz="4000" dirty="0" smtClean="0"/>
              <a:t>Ideal” Subject Line</a:t>
            </a:r>
            <a:endParaRPr lang="en-CA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208912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Subject </a:t>
            </a:r>
            <a:r>
              <a:rPr lang="en-CA" sz="3200" dirty="0">
                <a:solidFill>
                  <a:schemeClr val="tx1"/>
                </a:solidFill>
              </a:rPr>
              <a:t>is one of the most CRITICAL components</a:t>
            </a: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50 </a:t>
            </a:r>
            <a:r>
              <a:rPr lang="en-CA" sz="3200" dirty="0">
                <a:solidFill>
                  <a:schemeClr val="tx1"/>
                </a:solidFill>
              </a:rPr>
              <a:t>characters or less (6 to 10 words max)</a:t>
            </a: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r>
              <a:rPr lang="en-CA" sz="3200" dirty="0" smtClean="0">
                <a:solidFill>
                  <a:schemeClr val="tx1"/>
                </a:solidFill>
              </a:rPr>
              <a:t> </a:t>
            </a:r>
            <a:r>
              <a:rPr lang="en-CA" sz="3200" dirty="0" smtClean="0">
                <a:solidFill>
                  <a:schemeClr val="tx1"/>
                </a:solidFill>
              </a:rPr>
              <a:t>“from </a:t>
            </a:r>
            <a:r>
              <a:rPr lang="en-CA" sz="3200" dirty="0">
                <a:solidFill>
                  <a:schemeClr val="tx1"/>
                </a:solidFill>
              </a:rPr>
              <a:t>name</a:t>
            </a:r>
            <a:r>
              <a:rPr lang="en-CA" sz="3200" dirty="0" smtClean="0">
                <a:solidFill>
                  <a:schemeClr val="tx1"/>
                </a:solidFill>
              </a:rPr>
              <a:t>” </a:t>
            </a:r>
            <a:r>
              <a:rPr lang="en-CA" sz="3200" dirty="0" smtClean="0">
                <a:solidFill>
                  <a:schemeClr val="tx1"/>
                </a:solidFill>
                <a:sym typeface="Wingdings"/>
              </a:rPr>
              <a:t> </a:t>
            </a:r>
            <a:r>
              <a:rPr lang="en-CA" sz="3200" dirty="0"/>
              <a:t>CLEAR</a:t>
            </a:r>
            <a:endParaRPr lang="en-CA" sz="3200" dirty="0">
              <a:solidFill>
                <a:schemeClr val="tx1"/>
              </a:solidFill>
            </a:endParaRP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Avoid </a:t>
            </a:r>
            <a:r>
              <a:rPr lang="en-CA" sz="3200" dirty="0">
                <a:solidFill>
                  <a:schemeClr val="tx1"/>
                </a:solidFill>
              </a:rPr>
              <a:t>all caps, lots of punctuations, repetitive words or “trigger </a:t>
            </a:r>
            <a:r>
              <a:rPr lang="en-CA" sz="3200" dirty="0" smtClean="0">
                <a:solidFill>
                  <a:schemeClr val="tx1"/>
                </a:solidFill>
              </a:rPr>
              <a:t>words”</a:t>
            </a:r>
            <a:endParaRPr lang="en-CA" sz="3200" dirty="0">
              <a:solidFill>
                <a:schemeClr val="tx1"/>
              </a:solidFill>
            </a:endParaRPr>
          </a:p>
          <a:p>
            <a:endParaRPr lang="en-CA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39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992888" cy="2520280"/>
          </a:xfrm>
        </p:spPr>
        <p:txBody>
          <a:bodyPr>
            <a:noAutofit/>
          </a:bodyPr>
          <a:lstStyle/>
          <a:p>
            <a:r>
              <a:rPr lang="en-CA" sz="6000" dirty="0">
                <a:solidFill>
                  <a:srgbClr val="FFFFFF"/>
                </a:solidFill>
              </a:rPr>
              <a:t>8. Email Templates </a:t>
            </a:r>
            <a:r>
              <a:rPr lang="en-CA" sz="6000" dirty="0" smtClean="0">
                <a:solidFill>
                  <a:srgbClr val="FFFFFF"/>
                </a:solidFill>
              </a:rPr>
              <a:t/>
            </a:r>
            <a:br>
              <a:rPr lang="en-CA" sz="6000" dirty="0" smtClean="0">
                <a:solidFill>
                  <a:srgbClr val="FFFFFF"/>
                </a:solidFill>
              </a:rPr>
            </a:br>
            <a:r>
              <a:rPr lang="en-CA" sz="6000" dirty="0" smtClean="0">
                <a:solidFill>
                  <a:srgbClr val="FFFFFF"/>
                </a:solidFill>
              </a:rPr>
              <a:t>                vs. </a:t>
            </a:r>
            <a:br>
              <a:rPr lang="en-CA" sz="6000" dirty="0" smtClean="0">
                <a:solidFill>
                  <a:srgbClr val="FFFFFF"/>
                </a:solidFill>
              </a:rPr>
            </a:br>
            <a:r>
              <a:rPr lang="en-CA" sz="6000" dirty="0" smtClean="0">
                <a:solidFill>
                  <a:srgbClr val="FFFFFF"/>
                </a:solidFill>
              </a:rPr>
              <a:t>        Plain HTML</a:t>
            </a:r>
            <a:endParaRPr lang="en-US" sz="60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573016"/>
            <a:ext cx="2592288" cy="25070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717032"/>
            <a:ext cx="2427720" cy="2448272"/>
          </a:xfrm>
          <a:prstGeom prst="rect">
            <a:avLst/>
          </a:prstGeom>
        </p:spPr>
      </p:pic>
      <p:pic>
        <p:nvPicPr>
          <p:cNvPr id="7" name="Picture 6" descr="2972292-2311852645-STD-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149080"/>
            <a:ext cx="1728192" cy="1728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1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8136904" cy="1008112"/>
          </a:xfrm>
        </p:spPr>
        <p:txBody>
          <a:bodyPr>
            <a:normAutofit fontScale="90000"/>
          </a:bodyPr>
          <a:lstStyle/>
          <a:p>
            <a:r>
              <a:rPr lang="en-CA" sz="3200" dirty="0"/>
              <a:t>8. Email Templates = Promo </a:t>
            </a:r>
            <a:r>
              <a:rPr lang="en-CA" sz="3200" dirty="0" smtClean="0"/>
              <a:t>Tab</a:t>
            </a:r>
            <a:br>
              <a:rPr lang="en-CA" sz="3200" dirty="0" smtClean="0"/>
            </a:br>
            <a:r>
              <a:rPr lang="en-CA" sz="3200" dirty="0" smtClean="0"/>
              <a:t>Naked </a:t>
            </a:r>
            <a:r>
              <a:rPr lang="en-CA" sz="3200" dirty="0"/>
              <a:t>HTML </a:t>
            </a:r>
            <a:r>
              <a:rPr lang="en-CA" sz="3200" dirty="0" smtClean="0"/>
              <a:t>Emails </a:t>
            </a:r>
            <a:r>
              <a:rPr lang="en-CA" sz="3200" dirty="0"/>
              <a:t>W</a:t>
            </a:r>
            <a:r>
              <a:rPr lang="en-CA" sz="3200" dirty="0" smtClean="0"/>
              <a:t>ork</a:t>
            </a:r>
            <a:endParaRPr lang="en-CA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352928" cy="50405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CA" sz="3200" b="1" dirty="0" smtClean="0">
                <a:solidFill>
                  <a:schemeClr val="tx1"/>
                </a:solidFill>
              </a:rPr>
              <a:t>Templates </a:t>
            </a:r>
            <a:r>
              <a:rPr lang="en-CA" sz="3200" b="1" dirty="0" smtClean="0"/>
              <a:t>increase </a:t>
            </a:r>
            <a:r>
              <a:rPr lang="en-CA" sz="3200" b="1" dirty="0" smtClean="0">
                <a:solidFill>
                  <a:schemeClr val="tx1"/>
                </a:solidFill>
              </a:rPr>
              <a:t>your chances in </a:t>
            </a:r>
            <a:r>
              <a:rPr lang="en-CA" sz="3200" b="1" dirty="0">
                <a:solidFill>
                  <a:schemeClr val="tx1"/>
                </a:solidFill>
              </a:rPr>
              <a:t>the promo </a:t>
            </a:r>
            <a:r>
              <a:rPr lang="en-CA" sz="3200" b="1" dirty="0" smtClean="0">
                <a:solidFill>
                  <a:schemeClr val="tx1"/>
                </a:solidFill>
              </a:rPr>
              <a:t>tab</a:t>
            </a:r>
            <a:endParaRPr lang="en-CA" sz="3200" dirty="0">
              <a:solidFill>
                <a:schemeClr val="tx1"/>
              </a:solidFill>
            </a:endParaRP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Using </a:t>
            </a:r>
            <a:r>
              <a:rPr lang="en-CA" sz="3200" dirty="0">
                <a:solidFill>
                  <a:schemeClr val="tx1"/>
                </a:solidFill>
              </a:rPr>
              <a:t>the same TEMPLATE</a:t>
            </a: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Using </a:t>
            </a:r>
            <a:r>
              <a:rPr lang="en-CA" sz="3200" dirty="0">
                <a:solidFill>
                  <a:schemeClr val="tx1"/>
                </a:solidFill>
              </a:rPr>
              <a:t>the same </a:t>
            </a:r>
            <a:r>
              <a:rPr lang="en-CA" sz="3200" dirty="0" smtClean="0">
                <a:solidFill>
                  <a:schemeClr val="tx1"/>
                </a:solidFill>
              </a:rPr>
              <a:t>images (or ones that other’s offer)</a:t>
            </a:r>
            <a:endParaRPr lang="en-CA" sz="3200" dirty="0">
              <a:solidFill>
                <a:schemeClr val="tx1"/>
              </a:solidFill>
            </a:endParaRP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Using </a:t>
            </a:r>
            <a:r>
              <a:rPr lang="en-CA" sz="3200" dirty="0">
                <a:solidFill>
                  <a:schemeClr val="tx1"/>
                </a:solidFill>
              </a:rPr>
              <a:t>the same enders/signatures/legal mumbo jumbo</a:t>
            </a:r>
          </a:p>
          <a:p>
            <a:pPr algn="l"/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0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315200" cy="1154097"/>
          </a:xfrm>
        </p:spPr>
        <p:txBody>
          <a:bodyPr/>
          <a:lstStyle/>
          <a:p>
            <a:r>
              <a:rPr lang="en-US" dirty="0" smtClean="0"/>
              <a:t>Final Results from Test?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60849"/>
            <a:ext cx="7315200" cy="424851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3200" dirty="0" smtClean="0"/>
              <a:t>Open Rate of “Fancy” – 17.72%</a:t>
            </a:r>
          </a:p>
          <a:p>
            <a:pPr marL="45720" indent="0">
              <a:buNone/>
            </a:pPr>
            <a:r>
              <a:rPr lang="en-US" sz="3200" dirty="0" smtClean="0"/>
              <a:t>Click Through Rate of “Fancy” – 4.13%</a:t>
            </a:r>
          </a:p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endParaRPr lang="en-US" sz="3200" dirty="0" smtClean="0"/>
          </a:p>
          <a:p>
            <a:pPr marL="45720" indent="0">
              <a:buNone/>
            </a:pPr>
            <a:r>
              <a:rPr lang="en-US" sz="3200" dirty="0" smtClean="0"/>
              <a:t>Open Rate of “Plain” – 20.37%</a:t>
            </a:r>
          </a:p>
          <a:p>
            <a:pPr marL="45720" indent="0">
              <a:buNone/>
            </a:pPr>
            <a:r>
              <a:rPr lang="en-US" sz="3200" dirty="0" smtClean="0"/>
              <a:t>Click Through Rate of Plain  - 11.48%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2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6864" cy="646331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</a:rPr>
              <a:t>But before </a:t>
            </a:r>
            <a:r>
              <a:rPr lang="en-US" sz="4400" b="1" dirty="0" smtClean="0">
                <a:solidFill>
                  <a:srgbClr val="FFFFFF"/>
                </a:solidFill>
                <a:latin typeface="Adobe Gothic Std B" pitchFamily="34" charset="-128"/>
                <a:ea typeface="Adobe Gothic Std B" pitchFamily="34" charset="-128"/>
              </a:rPr>
              <a:t>all this…</a:t>
            </a:r>
            <a:endParaRPr lang="en-US" sz="4400" b="1" dirty="0">
              <a:solidFill>
                <a:srgbClr val="FFFFFF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748464" cy="5472608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Started </a:t>
            </a:r>
            <a:r>
              <a:rPr lang="en-CA" sz="2800" dirty="0">
                <a:solidFill>
                  <a:schemeClr val="tx1"/>
                </a:solidFill>
              </a:rPr>
              <a:t>off washing cars at the age of </a:t>
            </a:r>
            <a:r>
              <a:rPr lang="en-CA" sz="2800" dirty="0" smtClean="0">
                <a:solidFill>
                  <a:schemeClr val="tx1"/>
                </a:solidFill>
              </a:rPr>
              <a:t>16</a:t>
            </a: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Moved </a:t>
            </a:r>
            <a:r>
              <a:rPr lang="en-CA" sz="2800" dirty="0">
                <a:solidFill>
                  <a:schemeClr val="tx1"/>
                </a:solidFill>
              </a:rPr>
              <a:t>up quickly up the </a:t>
            </a:r>
            <a:r>
              <a:rPr lang="en-CA" sz="2800" dirty="0" smtClean="0">
                <a:solidFill>
                  <a:schemeClr val="tx1"/>
                </a:solidFill>
              </a:rPr>
              <a:t>ranks: head </a:t>
            </a:r>
            <a:r>
              <a:rPr lang="en-CA" sz="2800" dirty="0">
                <a:solidFill>
                  <a:schemeClr val="tx1"/>
                </a:solidFill>
              </a:rPr>
              <a:t>lot </a:t>
            </a:r>
            <a:r>
              <a:rPr lang="en-CA" sz="2800" dirty="0" smtClean="0">
                <a:solidFill>
                  <a:schemeClr val="tx1"/>
                </a:solidFill>
              </a:rPr>
              <a:t>attendant</a:t>
            </a:r>
            <a:r>
              <a:rPr lang="en-CA" sz="2800" dirty="0">
                <a:solidFill>
                  <a:schemeClr val="tx1"/>
                </a:solidFill>
              </a:rPr>
              <a:t>,</a:t>
            </a: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800" dirty="0">
                <a:solidFill>
                  <a:schemeClr val="tx1"/>
                </a:solidFill>
              </a:rPr>
              <a:t>sales </a:t>
            </a:r>
            <a:r>
              <a:rPr lang="en-CA" sz="2800" dirty="0" smtClean="0">
                <a:solidFill>
                  <a:schemeClr val="tx1"/>
                </a:solidFill>
              </a:rPr>
              <a:t>guy, finance manager</a:t>
            </a: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Finance </a:t>
            </a:r>
            <a:r>
              <a:rPr lang="en-CA" sz="2800" dirty="0">
                <a:solidFill>
                  <a:schemeClr val="tx1"/>
                </a:solidFill>
              </a:rPr>
              <a:t>director, general sales manager, general manager</a:t>
            </a:r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Youngest </a:t>
            </a:r>
            <a:r>
              <a:rPr lang="en-CA" sz="2800" dirty="0">
                <a:solidFill>
                  <a:schemeClr val="tx1"/>
                </a:solidFill>
              </a:rPr>
              <a:t>General Manager in the USA for General </a:t>
            </a:r>
            <a:r>
              <a:rPr lang="en-CA" sz="2800" dirty="0" smtClean="0">
                <a:solidFill>
                  <a:schemeClr val="tx1"/>
                </a:solidFill>
              </a:rPr>
              <a:t>Motors, at </a:t>
            </a:r>
            <a:r>
              <a:rPr lang="en-CA" sz="2800" dirty="0">
                <a:solidFill>
                  <a:schemeClr val="tx1"/>
                </a:solidFill>
              </a:rPr>
              <a:t>the age of </a:t>
            </a:r>
            <a:r>
              <a:rPr lang="en-CA" sz="2800" dirty="0" smtClean="0">
                <a:solidFill>
                  <a:schemeClr val="tx1"/>
                </a:solidFill>
              </a:rPr>
              <a:t>25</a:t>
            </a: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2007/2008</a:t>
            </a:r>
            <a:r>
              <a:rPr lang="en-CA" sz="2800" dirty="0">
                <a:solidFill>
                  <a:schemeClr val="tx1"/>
                </a:solidFill>
              </a:rPr>
              <a:t>.. bankruptcy </a:t>
            </a:r>
            <a:r>
              <a:rPr lang="en-CA" sz="2800" dirty="0" smtClean="0">
                <a:solidFill>
                  <a:schemeClr val="tx1"/>
                </a:solidFill>
              </a:rPr>
              <a:t>hit; General </a:t>
            </a:r>
            <a:r>
              <a:rPr lang="en-CA" sz="2800" dirty="0">
                <a:solidFill>
                  <a:schemeClr val="tx1"/>
                </a:solidFill>
              </a:rPr>
              <a:t>motors falls </a:t>
            </a:r>
            <a:r>
              <a:rPr lang="en-CA" sz="2800" dirty="0" smtClean="0">
                <a:solidFill>
                  <a:schemeClr val="tx1"/>
                </a:solidFill>
              </a:rPr>
              <a:t>apart</a:t>
            </a:r>
            <a:endParaRPr lang="en-CA" sz="2800" dirty="0"/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Offered </a:t>
            </a:r>
            <a:r>
              <a:rPr lang="en-CA" sz="2800" dirty="0">
                <a:solidFill>
                  <a:schemeClr val="tx1"/>
                </a:solidFill>
              </a:rPr>
              <a:t>part ownership to STAY and open new Kia dealership</a:t>
            </a:r>
          </a:p>
          <a:p>
            <a:pPr marL="457200" indent="-457200" algn="l">
              <a:buFont typeface="Arial"/>
              <a:buChar char="•"/>
            </a:pPr>
            <a:endParaRPr lang="en-CA" sz="2800" dirty="0">
              <a:solidFill>
                <a:schemeClr val="tx1"/>
              </a:solidFill>
            </a:endParaRPr>
          </a:p>
          <a:p>
            <a:pPr algn="l"/>
            <a:endParaRPr lang="en-CA" sz="14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21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315200" cy="135804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FFFF"/>
                </a:solidFill>
              </a:rPr>
              <a:t>9. Call To Action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Picture 4" descr="click-he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6120680" cy="1428159"/>
          </a:xfrm>
          <a:prstGeom prst="rect">
            <a:avLst/>
          </a:prstGeom>
        </p:spPr>
      </p:pic>
      <p:pic>
        <p:nvPicPr>
          <p:cNvPr id="6" name="Picture 5" descr="540_293_resize_20130401_857b924b3c9abd7949bf157494b829b3_p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861048"/>
            <a:ext cx="6858000" cy="1562100"/>
          </a:xfrm>
          <a:prstGeom prst="rect">
            <a:avLst/>
          </a:prstGeom>
        </p:spPr>
      </p:pic>
      <p:pic>
        <p:nvPicPr>
          <p:cNvPr id="7" name="Picture 6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157192"/>
            <a:ext cx="7308304" cy="15164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893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136904" cy="646331"/>
          </a:xfrm>
        </p:spPr>
        <p:txBody>
          <a:bodyPr>
            <a:normAutofit/>
          </a:bodyPr>
          <a:lstStyle/>
          <a:p>
            <a:r>
              <a:rPr lang="en-CA" sz="3200" dirty="0"/>
              <a:t>9. Call to Action ­ Bring it Early and Often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704856" cy="46805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This </a:t>
            </a:r>
            <a:r>
              <a:rPr lang="en-CA" sz="3200" dirty="0">
                <a:solidFill>
                  <a:schemeClr val="tx1"/>
                </a:solidFill>
              </a:rPr>
              <a:t>one is </a:t>
            </a:r>
            <a:r>
              <a:rPr lang="en-CA" sz="3200" dirty="0" smtClean="0">
                <a:solidFill>
                  <a:schemeClr val="tx1"/>
                </a:solidFill>
              </a:rPr>
              <a:t>simple…</a:t>
            </a:r>
            <a:endParaRPr lang="en-CA" sz="3200" dirty="0">
              <a:solidFill>
                <a:schemeClr val="tx1"/>
              </a:solidFill>
            </a:endParaRP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Bring </a:t>
            </a:r>
            <a:r>
              <a:rPr lang="en-CA" sz="3200" dirty="0">
                <a:solidFill>
                  <a:schemeClr val="tx1"/>
                </a:solidFill>
              </a:rPr>
              <a:t>the call to action within the first few lines</a:t>
            </a: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Offer </a:t>
            </a:r>
            <a:r>
              <a:rPr lang="en-CA" sz="3200" dirty="0">
                <a:solidFill>
                  <a:schemeClr val="tx1"/>
                </a:solidFill>
              </a:rPr>
              <a:t>it often (at least 3 times per email if possible)</a:t>
            </a:r>
          </a:p>
          <a:p>
            <a:pPr algn="l"/>
            <a:r>
              <a:rPr lang="en-CA" sz="3200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CA" sz="3200" dirty="0" smtClean="0">
                <a:solidFill>
                  <a:schemeClr val="tx1"/>
                </a:solidFill>
              </a:rPr>
              <a:t>Use </a:t>
            </a:r>
            <a:r>
              <a:rPr lang="en-CA" sz="3200" dirty="0">
                <a:solidFill>
                  <a:schemeClr val="tx1"/>
                </a:solidFill>
              </a:rPr>
              <a:t>HTML cloaking to display for best results</a:t>
            </a:r>
          </a:p>
          <a:p>
            <a:endParaRPr lang="en-CA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38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en-CA" dirty="0">
                <a:solidFill>
                  <a:srgbClr val="FFFFFF"/>
                </a:solidFill>
              </a:rPr>
              <a:t>10. Testing, Testing and Retesting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1197149973845415262zeimusu_Thumbtack_note_Important.svg.h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92896"/>
            <a:ext cx="5472608" cy="39220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04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8136904" cy="646331"/>
          </a:xfrm>
        </p:spPr>
        <p:txBody>
          <a:bodyPr>
            <a:normAutofit/>
          </a:bodyPr>
          <a:lstStyle/>
          <a:p>
            <a:r>
              <a:rPr lang="en-CA" sz="3600" dirty="0"/>
              <a:t>10. </a:t>
            </a:r>
            <a:r>
              <a:rPr lang="en-CA" sz="3600" dirty="0" smtClean="0"/>
              <a:t>Testing, </a:t>
            </a:r>
            <a:r>
              <a:rPr lang="en-CA" sz="3600" dirty="0"/>
              <a:t>Testing and Retesting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208912" cy="4896543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CA" sz="8000" dirty="0" smtClean="0">
                <a:solidFill>
                  <a:schemeClr val="tx1"/>
                </a:solidFill>
              </a:rPr>
              <a:t>Test .. Test! Test!  </a:t>
            </a:r>
            <a:endParaRPr lang="en-CA" sz="8000" dirty="0" smtClean="0"/>
          </a:p>
          <a:p>
            <a:pPr algn="l"/>
            <a:endParaRPr lang="en-CA" sz="8000" dirty="0" smtClean="0"/>
          </a:p>
          <a:p>
            <a:pPr algn="l"/>
            <a:r>
              <a:rPr lang="en-CA" sz="8000" dirty="0" smtClean="0"/>
              <a:t>A Simple “Tweak” Can get you out the “junk and spam” box</a:t>
            </a:r>
          </a:p>
          <a:p>
            <a:pPr algn="l"/>
            <a:endParaRPr lang="en-CA" sz="8000" dirty="0" smtClean="0"/>
          </a:p>
          <a:p>
            <a:pPr algn="l"/>
            <a:r>
              <a:rPr lang="en-CA" sz="8000" dirty="0" smtClean="0"/>
              <a:t>Means MORE Clicks and MORE Opens. Higher TRUST for domain &amp; a potential white listing on your user’s email..</a:t>
            </a:r>
            <a:endParaRPr lang="en-CA" sz="8000" dirty="0"/>
          </a:p>
          <a:p>
            <a:pPr algn="l"/>
            <a:endParaRPr lang="en-CA" sz="8000" dirty="0"/>
          </a:p>
          <a:p>
            <a:pPr algn="l"/>
            <a:endParaRPr lang="en-CA" sz="80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03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7941042" cy="239188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93096"/>
            <a:ext cx="7927607" cy="22322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483768" y="332656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EXAMPLE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66853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835696" y="260648"/>
            <a:ext cx="5616624" cy="1224136"/>
          </a:xfrm>
        </p:spPr>
        <p:txBody>
          <a:bodyPr>
            <a:noAutofit/>
          </a:bodyPr>
          <a:lstStyle/>
          <a:p>
            <a:r>
              <a:rPr lang="en-CA" sz="8000" dirty="0" smtClean="0"/>
              <a:t>Thank You!</a:t>
            </a:r>
            <a:endParaRPr lang="en-CA" sz="8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7632848" cy="4248472"/>
          </a:xfrm>
        </p:spPr>
        <p:txBody>
          <a:bodyPr>
            <a:normAutofit/>
          </a:bodyPr>
          <a:lstStyle/>
          <a:p>
            <a:pPr algn="l"/>
            <a:r>
              <a:rPr lang="en-CA" sz="4800" dirty="0"/>
              <a:t>This presentation </a:t>
            </a:r>
            <a:r>
              <a:rPr lang="en-CA" sz="4800" dirty="0" smtClean="0"/>
              <a:t>will be </a:t>
            </a:r>
            <a:r>
              <a:rPr lang="en-CA" sz="4800" dirty="0"/>
              <a:t>downloaded </a:t>
            </a:r>
            <a:r>
              <a:rPr lang="en-CA" sz="4800" u="sng" dirty="0"/>
              <a:t>ONLINE</a:t>
            </a:r>
            <a:r>
              <a:rPr lang="en-CA" sz="4800" dirty="0"/>
              <a:t> </a:t>
            </a:r>
            <a:r>
              <a:rPr lang="en-CA" sz="4800" dirty="0" smtClean="0"/>
              <a:t>at:</a:t>
            </a:r>
            <a:endParaRPr lang="en-CA" sz="4800" dirty="0"/>
          </a:p>
          <a:p>
            <a:pPr algn="l"/>
            <a:endParaRPr lang="en-CA" sz="3600" u="sng" dirty="0"/>
          </a:p>
          <a:p>
            <a:pPr algn="l"/>
            <a:r>
              <a:rPr lang="en-CA" sz="3600" u="sng" dirty="0" smtClean="0"/>
              <a:t>http</a:t>
            </a:r>
            <a:r>
              <a:rPr lang="en-CA" sz="3600" u="sng" dirty="0"/>
              <a:t>://</a:t>
            </a:r>
            <a:r>
              <a:rPr lang="en-CA" sz="3600" u="sng" dirty="0" smtClean="0"/>
              <a:t>jimmykim.net/profitacademy</a:t>
            </a:r>
            <a:endParaRPr lang="en-CA" sz="36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394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825952" cy="1154097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FF"/>
                </a:solidFill>
              </a:rPr>
              <a:t>Roughly Around 2007…</a:t>
            </a:r>
            <a:endParaRPr lang="en-US" sz="4800" dirty="0">
              <a:solidFill>
                <a:srgbClr val="FFFFFF"/>
              </a:solidFill>
            </a:endParaRPr>
          </a:p>
        </p:txBody>
      </p:sp>
      <p:pic>
        <p:nvPicPr>
          <p:cNvPr id="4" name="Picture 3" descr="vegas_sig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" y="1916832"/>
            <a:ext cx="5796136" cy="4347102"/>
          </a:xfrm>
          <a:prstGeom prst="rect">
            <a:avLst/>
          </a:prstGeom>
        </p:spPr>
      </p:pic>
      <p:pic>
        <p:nvPicPr>
          <p:cNvPr id="5" name="Picture 4" descr="61918_110403755687227_3223443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852936"/>
            <a:ext cx="2743200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2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52728" cy="1154097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FFFF"/>
                </a:solidFill>
              </a:rPr>
              <a:t>Made a Barter </a:t>
            </a:r>
            <a:endParaRPr lang="en-US" sz="7200" dirty="0">
              <a:solidFill>
                <a:srgbClr val="FFFFFF"/>
              </a:solidFill>
            </a:endParaRPr>
          </a:p>
        </p:txBody>
      </p:sp>
      <p:pic>
        <p:nvPicPr>
          <p:cNvPr id="4" name="Picture 3" descr="61918_110403755687227_3223443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8920"/>
            <a:ext cx="2592288" cy="2592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564904"/>
            <a:ext cx="2276881" cy="2867619"/>
          </a:xfrm>
          <a:prstGeom prst="rect">
            <a:avLst/>
          </a:prstGeom>
        </p:spPr>
      </p:pic>
      <p:pic>
        <p:nvPicPr>
          <p:cNvPr id="6" name="Picture 5" descr="1194985597722582485arrow-right-green_benji__01.svg.h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564904"/>
            <a:ext cx="2600384" cy="1213513"/>
          </a:xfrm>
          <a:prstGeom prst="rect">
            <a:avLst/>
          </a:prstGeom>
        </p:spPr>
      </p:pic>
      <p:pic>
        <p:nvPicPr>
          <p:cNvPr id="7" name="Picture 6" descr="11949855931744447303arrow-left-green_benji_p_01.svg.hi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49080"/>
            <a:ext cx="2592288" cy="1142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711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3024" y="886653"/>
            <a:ext cx="8998968" cy="1174195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dobe Gothic Std B" pitchFamily="34" charset="-128"/>
                <a:ea typeface="Adobe Gothic Std B" pitchFamily="34" charset="-128"/>
              </a:rPr>
              <a:t>So, What Are the Goals for Today</a:t>
            </a:r>
            <a:r>
              <a:rPr lang="en-CA" b="1" dirty="0" smtClean="0">
                <a:solidFill>
                  <a:schemeClr val="tx1"/>
                </a:solidFill>
                <a:latin typeface="Adobe Gothic Std B" pitchFamily="34" charset="-128"/>
                <a:ea typeface="Adobe Gothic Std B" pitchFamily="34" charset="-128"/>
              </a:rPr>
              <a:t>?</a:t>
            </a:r>
            <a:endParaRPr lang="en-US" b="1" dirty="0">
              <a:solidFill>
                <a:schemeClr val="tx1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748314" cy="4248472"/>
          </a:xfrm>
        </p:spPr>
        <p:txBody>
          <a:bodyPr>
            <a:normAutofit fontScale="92500" lnSpcReduction="10000"/>
          </a:bodyPr>
          <a:lstStyle/>
          <a:p>
            <a:pPr algn="l">
              <a:buClr>
                <a:schemeClr val="bg1"/>
              </a:buClr>
            </a:pPr>
            <a:r>
              <a:rPr lang="en-CA" sz="4000" dirty="0" smtClean="0">
                <a:solidFill>
                  <a:schemeClr val="tx1"/>
                </a:solidFill>
              </a:rPr>
              <a:t>Share </a:t>
            </a:r>
            <a:r>
              <a:rPr lang="en-CA" sz="4000" dirty="0">
                <a:solidFill>
                  <a:schemeClr val="tx1"/>
                </a:solidFill>
              </a:rPr>
              <a:t>my wisdom on email marketing</a:t>
            </a:r>
          </a:p>
          <a:p>
            <a:pPr algn="l">
              <a:buClr>
                <a:schemeClr val="bg1"/>
              </a:buClr>
            </a:pPr>
            <a:endParaRPr lang="en-CA" sz="4000" dirty="0">
              <a:solidFill>
                <a:schemeClr val="tx1"/>
              </a:solidFill>
            </a:endParaRPr>
          </a:p>
          <a:p>
            <a:pPr algn="l">
              <a:buClr>
                <a:schemeClr val="bg1"/>
              </a:buClr>
            </a:pPr>
            <a:r>
              <a:rPr lang="en-CA" sz="4000" dirty="0" smtClean="0">
                <a:solidFill>
                  <a:schemeClr val="tx1"/>
                </a:solidFill>
              </a:rPr>
              <a:t>Help </a:t>
            </a:r>
            <a:r>
              <a:rPr lang="en-CA" sz="4000" dirty="0">
                <a:solidFill>
                  <a:schemeClr val="tx1"/>
                </a:solidFill>
              </a:rPr>
              <a:t>You become a better email </a:t>
            </a:r>
            <a:r>
              <a:rPr lang="en-CA" sz="4000" dirty="0" smtClean="0">
                <a:solidFill>
                  <a:schemeClr val="tx1"/>
                </a:solidFill>
              </a:rPr>
              <a:t>marketer</a:t>
            </a:r>
          </a:p>
          <a:p>
            <a:pPr algn="l">
              <a:buClr>
                <a:schemeClr val="bg1"/>
              </a:buClr>
            </a:pPr>
            <a:endParaRPr lang="en-CA" sz="4000" dirty="0">
              <a:solidFill>
                <a:schemeClr val="tx1"/>
              </a:solidFill>
            </a:endParaRPr>
          </a:p>
          <a:p>
            <a:pPr algn="l">
              <a:buClr>
                <a:schemeClr val="bg1"/>
              </a:buClr>
            </a:pPr>
            <a:r>
              <a:rPr lang="en-CA" sz="4000" dirty="0" smtClean="0">
                <a:solidFill>
                  <a:schemeClr val="tx1"/>
                </a:solidFill>
              </a:rPr>
              <a:t>My </a:t>
            </a:r>
            <a:r>
              <a:rPr lang="en-CA" sz="4000" dirty="0">
                <a:solidFill>
                  <a:schemeClr val="tx1"/>
                </a:solidFill>
              </a:rPr>
              <a:t>Best Practices for 2015</a:t>
            </a:r>
          </a:p>
          <a:p>
            <a:endParaRPr lang="en-CA" sz="8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982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1916832"/>
            <a:ext cx="5040560" cy="1010081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FF"/>
                </a:solidFill>
                <a:latin typeface="Arial Black"/>
                <a:cs typeface="Arial Black"/>
              </a:rPr>
              <a:t>SEO for EMAIL</a:t>
            </a:r>
            <a:endParaRPr lang="en-US" sz="48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seo_icon.jp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89040"/>
            <a:ext cx="3364992" cy="1639824"/>
          </a:xfrm>
          <a:prstGeom prst="rect">
            <a:avLst/>
          </a:prstGeom>
        </p:spPr>
      </p:pic>
      <p:pic>
        <p:nvPicPr>
          <p:cNvPr id="7" name="Picture 6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45024"/>
            <a:ext cx="2632720" cy="19047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9992" y="3861048"/>
            <a:ext cx="7238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+</a:t>
            </a:r>
            <a:endParaRPr lang="en-US" sz="7200" dirty="0"/>
          </a:p>
        </p:txBody>
      </p:sp>
      <p:pic>
        <p:nvPicPr>
          <p:cNvPr id="9" name="Picture 8" descr="google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92696"/>
            <a:ext cx="4371555" cy="17008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9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595320" cy="1080120"/>
          </a:xfrm>
        </p:spPr>
        <p:txBody>
          <a:bodyPr>
            <a:normAutofit/>
          </a:bodyPr>
          <a:lstStyle/>
          <a:p>
            <a:r>
              <a:rPr lang="en-CA" dirty="0" smtClean="0"/>
              <a:t>1. Google SEO for Email</a:t>
            </a:r>
            <a:endParaRPr lang="en-US" b="1" dirty="0">
              <a:solidFill>
                <a:schemeClr val="tx1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2060848"/>
            <a:ext cx="74168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charset="2"/>
              <a:buChar char="ü"/>
            </a:pPr>
            <a:r>
              <a:rPr lang="en-CA" sz="5400" dirty="0" smtClean="0"/>
              <a:t>Copying </a:t>
            </a:r>
            <a:r>
              <a:rPr lang="en-CA" sz="5400" dirty="0"/>
              <a:t>an “email” no longer works</a:t>
            </a:r>
          </a:p>
          <a:p>
            <a:r>
              <a:rPr lang="en-CA" sz="5400" dirty="0"/>
              <a:t> </a:t>
            </a:r>
          </a:p>
          <a:p>
            <a:pPr marL="685800" indent="-685800">
              <a:buFont typeface="Wingdings" charset="2"/>
              <a:buChar char="ü"/>
            </a:pPr>
            <a:r>
              <a:rPr lang="en-CA" sz="5400" dirty="0" smtClean="0"/>
              <a:t>Use </a:t>
            </a:r>
            <a:r>
              <a:rPr lang="en-CA" sz="5400" dirty="0"/>
              <a:t>it as “guidance.”</a:t>
            </a:r>
          </a:p>
          <a:p>
            <a:r>
              <a:rPr lang="en-C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13258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8712968" cy="606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/>
              <a:t>Basic Example:</a:t>
            </a:r>
          </a:p>
          <a:p>
            <a:endParaRPr lang="en-CA" sz="2800" b="1" i="1" dirty="0"/>
          </a:p>
          <a:p>
            <a:r>
              <a:rPr lang="en-CA" sz="2800" b="1" dirty="0"/>
              <a:t>Original:</a:t>
            </a:r>
          </a:p>
          <a:p>
            <a:r>
              <a:rPr lang="en-CA" sz="2800" i="1" dirty="0"/>
              <a:t> </a:t>
            </a:r>
          </a:p>
          <a:p>
            <a:r>
              <a:rPr lang="en-CA" sz="2800" i="1" dirty="0"/>
              <a:t>I have a very special video in which you’ll learn how to open your very own online business.</a:t>
            </a:r>
          </a:p>
          <a:p>
            <a:r>
              <a:rPr lang="en-CA" sz="2800" dirty="0"/>
              <a:t> </a:t>
            </a:r>
          </a:p>
          <a:p>
            <a:r>
              <a:rPr lang="en-CA" sz="2800" b="1" dirty="0"/>
              <a:t>Your Words:</a:t>
            </a:r>
          </a:p>
          <a:p>
            <a:r>
              <a:rPr lang="en-CA" sz="2800" dirty="0"/>
              <a:t> </a:t>
            </a:r>
          </a:p>
          <a:p>
            <a:r>
              <a:rPr lang="en-CA" sz="2800" i="1" dirty="0"/>
              <a:t>If you’ve been thinking of opening an online </a:t>
            </a:r>
          </a:p>
          <a:p>
            <a:r>
              <a:rPr lang="en-CA" sz="2800" i="1" dirty="0"/>
              <a:t>business, I have a very special video that you need to watch</a:t>
            </a:r>
          </a:p>
          <a:p>
            <a:r>
              <a:rPr lang="en-CA" sz="2800" dirty="0"/>
              <a:t> </a:t>
            </a:r>
          </a:p>
          <a:p>
            <a:r>
              <a:rPr lang="en-CA" sz="2600" b="1" dirty="0" smtClean="0">
                <a:solidFill>
                  <a:schemeClr val="tx2"/>
                </a:solidFill>
              </a:rPr>
              <a:t>Still </a:t>
            </a:r>
            <a:r>
              <a:rPr lang="en-CA" sz="2600" b="1" dirty="0">
                <a:solidFill>
                  <a:schemeClr val="tx2"/>
                </a:solidFill>
              </a:rPr>
              <a:t>delivers same message but in your own voice.</a:t>
            </a:r>
            <a:endParaRPr lang="en-CA" sz="2600" b="1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264688"/>
            <a:ext cx="2195736" cy="81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3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676</TotalTime>
  <Words>602</Words>
  <Application>Microsoft Macintosh PowerPoint</Application>
  <PresentationFormat>On-screen Show (4:3)</PresentationFormat>
  <Paragraphs>228</Paragraphs>
  <Slides>35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Perspective</vt:lpstr>
      <vt:lpstr>10 Things People Should Know about  Email Marketing in 2015</vt:lpstr>
      <vt:lpstr>Who is Jimmy Kim?</vt:lpstr>
      <vt:lpstr>But before all this…</vt:lpstr>
      <vt:lpstr>Roughly Around 2007…</vt:lpstr>
      <vt:lpstr>Made a Barter </vt:lpstr>
      <vt:lpstr>So, What Are the Goals for Today?</vt:lpstr>
      <vt:lpstr>SEO for EMAIL</vt:lpstr>
      <vt:lpstr>1. Google SEO for Email</vt:lpstr>
      <vt:lpstr>PowerPoint Presentation</vt:lpstr>
      <vt:lpstr>2. Using FREE Email Service vs. Domain Name</vt:lpstr>
      <vt:lpstr>2. Using FREE Email Service vs Domain Name</vt:lpstr>
      <vt:lpstr>3. List Scrubbing (Aka Delete Old Emails!)</vt:lpstr>
      <vt:lpstr>3. List Scrubbing</vt:lpstr>
      <vt:lpstr>PowerPoint Presentation</vt:lpstr>
      <vt:lpstr>4. Link Cloaking</vt:lpstr>
      <vt:lpstr>4. Link Cloaking:  ­ Why it’s Important for Your Business</vt:lpstr>
      <vt:lpstr>Why to Link Cloak..</vt:lpstr>
      <vt:lpstr>PowerPoint Presentation</vt:lpstr>
      <vt:lpstr>5. Best Time to Email?</vt:lpstr>
      <vt:lpstr>WHEN is the Best Time to Email??</vt:lpstr>
      <vt:lpstr>       Coming Soon:  New Sendlane Feature  </vt:lpstr>
      <vt:lpstr>6. Avoiding “Trigger Words”</vt:lpstr>
      <vt:lpstr>6. Avoiding “Trigger Words”</vt:lpstr>
      <vt:lpstr>PowerPoint Presentation</vt:lpstr>
      <vt:lpstr>7. The “Ideal”  Subject Line</vt:lpstr>
      <vt:lpstr>7. The “Ideal” Subject Line</vt:lpstr>
      <vt:lpstr>8. Email Templates                  vs.          Plain HTML</vt:lpstr>
      <vt:lpstr>8. Email Templates = Promo Tab Naked HTML Emails Work</vt:lpstr>
      <vt:lpstr>Final Results from Test?</vt:lpstr>
      <vt:lpstr>9. Call To Action</vt:lpstr>
      <vt:lpstr>9. Call to Action ­ Bring it Early and Often</vt:lpstr>
      <vt:lpstr>10. Testing, Testing and Retesting</vt:lpstr>
      <vt:lpstr>10. Testing, Testing and Retesting</vt:lpstr>
      <vt:lpstr>PowerPoint Presentation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1@ Things People Should Know @bout Em@il M@rketing</dc:title>
  <dc:creator>JimDucharme</dc:creator>
  <cp:lastModifiedBy>Jimmy Kim</cp:lastModifiedBy>
  <cp:revision>42</cp:revision>
  <dcterms:created xsi:type="dcterms:W3CDTF">2015-05-21T15:15:15Z</dcterms:created>
  <dcterms:modified xsi:type="dcterms:W3CDTF">2015-05-22T02:43:01Z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